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ink/ink1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6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7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2" r:id="rId3"/>
    <p:sldId id="257" r:id="rId4"/>
    <p:sldId id="260" r:id="rId5"/>
    <p:sldId id="261" r:id="rId6"/>
    <p:sldId id="258" r:id="rId7"/>
    <p:sldId id="264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5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639D"/>
    <a:srgbClr val="035D2C"/>
    <a:srgbClr val="658C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81863" autoAdjust="0"/>
  </p:normalViewPr>
  <p:slideViewPr>
    <p:cSldViewPr snapToGrid="0">
      <p:cViewPr varScale="1">
        <p:scale>
          <a:sx n="46" d="100"/>
          <a:sy n="46" d="100"/>
        </p:scale>
        <p:origin x="6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5.81395" units="1/cm"/>
          <inkml:channelProperty channel="Y" name="resolution" value="55.95855" units="1/cm"/>
          <inkml:channelProperty channel="T" name="resolution" value="1" units="1/dev"/>
        </inkml:channelProperties>
      </inkml:inkSource>
      <inkml:timestamp xml:id="ts0" timeString="2017-04-20T13:41:44.5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10262 3081 0,'-28'0'47,"-1"0"-31,1 0-1,0 0-15,-29 0 16,1 0 0,27 0-1,-27 0 1,28 0-1,-29 0 17,29 0-17,-1 28 1,-27 28 0,28 1-1,-1-29 16,29 0-31,-28 1 16,28-1 0,-28 0-1,0 57 1,-1 0 0,29-29-1,0 57 1,0-28-1,0 0 1,0 56 0,0-56-1,0-57 17,29 29-17,-29-29 1,28 0-1,0 1 1,0-29-16,29 28 16,-29-28-1,0 0 1,57 0 0,-56 0-1,55-28 1,1-29-1,-57 29 17,1-29-17,27 29 1,-27-28 0,27 27-1,1-27 1,-29-1-1,28 29 1,-56 0 0,29 28-1,-29-57 1,28 29 15,-28 0-31,0-1 16,28 1-1,-28-28 1,28 27 0,-28 1-1,0-28 17,0-1-17,-28 29 1,0-1-1,0 1 1,-1 28 0,29-28-1,-28 28 63,0 0-78,-29 0 16,29 0 0</inkml:trace>
  <inkml:trace contextRef="#ctx0" brushRef="#br0" timeOffset="801.0553">10601 3618 0,'0'28'78,"28"28"-63,1 29 1,55-28-16,1 112 16,0 1-1,0-57 1,-57-85-1,29 29 1,-29-29 0,28 29-1,-27-57 1,-1 28 0,0-28 15,0 0-16,-28 28 64</inkml:trace>
  <inkml:trace contextRef="#ctx0" brushRef="#br0" timeOffset="1648.4514">11421 4070 0,'28'85'63,"0"-29"-63,1 29 31,-1 0-31,0-29 15,0 29-15,29 56 16,-57-112 0,0 27-1,0-28 1,0 1 0,0-1-1,-28 28 1,-1-27-1,-27-1 1,28-28 0,-1 0-1,-55 0 1,55 0 0,1-28-1,0 28 16,-1 0-31</inkml:trace>
  <inkml:trace contextRef="#ctx0" brushRef="#br0" timeOffset="4803.2616">10601 7122 0,'-28'0'109,"28"-28"-109,-29 28 16,1 0-16,0 0 15,0 0 1,-29 57 0,29-29-1,-29 0 1,29 29 0,28-29 15,-28 57-16,0-1 1,28 30 0,0 83-1,0-84 1,0 1 0,0-58-1,28-28 1,-28 1-1,28-29-15,0 0 16,29-29 0,-29 1 15,57-57-15,-57-28-1,29 57 1,28-114-1,-57 29 1,28 84 0,-27 29-1,27-57 1,-56 29 0,57-1-1,-57 29 1,0-29-1,0 1 17,-29 28-17</inkml:trace>
  <inkml:trace contextRef="#ctx0" brushRef="#br0" timeOffset="5465.9493">10940 7433 0,'0'28'79,"29"57"-79,-1-56 31,57 27-31,-29 1 0,-28-1 15,57 1 1,-57-1 0,1-56-1,-1 28 1,0 29 0,29-29-1,-29 1 1,0-29 15,1 0-15,-1 0 46,0 0-62,0 0 31,1-29-31</inkml:trace>
  <inkml:trace contextRef="#ctx0" brushRef="#br0" timeOffset="6183.0132">11704 7744 0,'28'0'46,"0"28"-30,0 29 0,1 28-16,-29 0 15,56-29 1,-28 29 0,-28-29-1,0-27 1,0 27-1,0 1 1,-28-29 0,-28 28 15,-1-56-15,-28 0-1,57 0 1,0-28-1,-1 0 1,-27-29 0,28 29-1,-1 0 1,-27-29 0,28 29-1,-1 28 1,-27-56-1,-57 27 1,28 1 0,0-28-1,29 27 1,27 29 0</inkml:trace>
  <inkml:trace contextRef="#ctx0" brushRef="#br0" timeOffset="8085.8666">10629 10401 0,'-28'0'31,"0"0"-31,-1 0 16,1 28-1,0 0-15,0 1 16,-1 27-1,1-27 1,0-1 0,0 28-1,-1 86 1,1-86 0,28-28 15,-28 86-16,28-58 1,0 1 0,0-29-1,0 0 1,0 29 0,28-57-1,29 28 1,-29 0-1,28-28 1,29 28 0,57 1 15,-86-29-15,1 0-1,-1 0 1,-28-57-1,57 29 1,-56-29 0,27 57-1,-28-56 1,1 56 0,-29-28-1,28-1 1,-28-55 15,0 27-15,28 0-1,-28-27 1,0-29 0,0 28-1,0 28 1,0 29-1,0-57 1,-28 57 0,28 0-1,0-1 1,-28 29 62,-29 0-62,57 29-16,-28-29 31,0 28-15,-1-28-1</inkml:trace>
  <inkml:trace contextRef="#ctx0" brushRef="#br0" timeOffset="9240.6024">11025 10966 0,'28'0'16,"1"0"-16,27 29 31,1-1-15,-1 28-1,1-27 1,-29 27 0,0 1-1,29-1 1,-29 1-1,29-29 1,-57 0 0,56 0-1,-28 1 1,-28-1 31,29-28 15,-29 28-30,28 1-17,-28-1 1,0 0-1,28 0 1,29 1 0,-57 27-16,-28-56 172,-1-28-157</inkml:trace>
  <inkml:trace contextRef="#ctx0" brushRef="#br0" timeOffset="11458.2424">11873 11221 0,'28'28'109,"-28"0"-109,29 0 16,-1 1 0,-28-1-1,0 28 1,28 1 15,-28-29 16,28 1-31,-28-1-1,0 0 141,-28-28 157,0 0-313,-29 0 16,1 0-16,28 0 15,-1 0 1,1 0-16,0 0 250,0 0-235,-1 0 1,-27 0 0,27 28-16,1-28 15,0 29 17,0-29-17,-1 0 1,1 28 15,0-28-31,0 28 16,-29 0 15,0 29-15,29-29-1,-28 0 1,27-28 187,1 0-156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A06DF3-7181-4EF3-8AE0-B35B536C2A1E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58C12-B940-4636-9812-82EE171D0E4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8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Spike</a:t>
            </a:r>
            <a:r>
              <a:rPr lang="en-GB" baseline="0" dirty="0"/>
              <a:t> of activity in the axon causes charges to be injected into the post-synaptic neuron.(</a:t>
            </a:r>
            <a:r>
              <a:rPr lang="en-GB" b="1" baseline="0" dirty="0"/>
              <a:t>draw a graph</a:t>
            </a:r>
            <a:r>
              <a:rPr lang="en-GB" baseline="0" dirty="0"/>
              <a:t>)</a:t>
            </a:r>
          </a:p>
          <a:p>
            <a:r>
              <a:rPr lang="en-GB" baseline="0" dirty="0"/>
              <a:t>A neuron generate spike when it receives enough charge from its’ dendritic tree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255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6347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Draw the bias unit and the weights (thetas) victors and input victors.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333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Ask why the </a:t>
            </a:r>
            <a:r>
              <a:rPr lang="en-GB" b="1" dirty="0"/>
              <a:t>one</a:t>
            </a:r>
            <a:r>
              <a:rPr lang="en-GB" dirty="0"/>
              <a:t> in the dimension of theta.</a:t>
            </a:r>
          </a:p>
          <a:p>
            <a:r>
              <a:rPr lang="en-GB" dirty="0"/>
              <a:t>The answer is because of the bias.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47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Draw the sigmoid function assuming the result is near 1 at 5 and near 0 at -5, and then ask the student to try find the prober weights to make an </a:t>
            </a:r>
            <a:r>
              <a:rPr lang="en-GB" sz="1200" b="1" dirty="0"/>
              <a:t>AND</a:t>
            </a:r>
            <a:r>
              <a:rPr lang="en-GB" dirty="0"/>
              <a:t> , </a:t>
            </a:r>
            <a:r>
              <a:rPr lang="en-GB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</a:t>
            </a:r>
            <a:r>
              <a:rPr lang="en-GB" dirty="0"/>
              <a:t> gate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878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820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http://cs.stanford.edu/people/karpathy/convnetjs/demo/classify2d.html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58C12-B940-4636-9812-82EE171D0E42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679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0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5926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726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892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7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356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969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30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962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191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1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23FD4-F087-4CA8-A4BE-42ADF280CB28}" type="datetimeFigureOut">
              <a:rPr lang="en-GB" smtClean="0"/>
              <a:t>22/04/2017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B18C2-3A20-4C48-A223-6F48A184EA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725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33.xml"/><Relationship Id="rId18" Type="http://schemas.openxmlformats.org/officeDocument/2006/relationships/slideLayout" Target="../slideLayouts/slideLayout2.xml"/><Relationship Id="rId26" Type="http://schemas.openxmlformats.org/officeDocument/2006/relationships/image" Target="../media/image27.png"/><Relationship Id="rId39" Type="http://schemas.openxmlformats.org/officeDocument/2006/relationships/image" Target="../media/image28.png"/><Relationship Id="rId21" Type="http://schemas.openxmlformats.org/officeDocument/2006/relationships/image" Target="../media/image8.png"/><Relationship Id="rId42" Type="http://schemas.openxmlformats.org/officeDocument/2006/relationships/image" Target="../media/image31.png"/><Relationship Id="rId7" Type="http://schemas.openxmlformats.org/officeDocument/2006/relationships/tags" Target="../tags/tag27.xml"/><Relationship Id="rId12" Type="http://schemas.openxmlformats.org/officeDocument/2006/relationships/tags" Target="../tags/tag32.xml"/><Relationship Id="rId17" Type="http://schemas.openxmlformats.org/officeDocument/2006/relationships/tags" Target="../tags/tag37.xml"/><Relationship Id="rId25" Type="http://schemas.openxmlformats.org/officeDocument/2006/relationships/image" Target="../media/image26.png"/><Relationship Id="rId38" Type="http://schemas.openxmlformats.org/officeDocument/2006/relationships/image" Target="../media/image32.png"/><Relationship Id="rId2" Type="http://schemas.openxmlformats.org/officeDocument/2006/relationships/tags" Target="../tags/tag22.xml"/><Relationship Id="rId16" Type="http://schemas.openxmlformats.org/officeDocument/2006/relationships/tags" Target="../tags/tag36.xml"/><Relationship Id="rId20" Type="http://schemas.openxmlformats.org/officeDocument/2006/relationships/image" Target="../media/image7.png"/><Relationship Id="rId29" Type="http://schemas.openxmlformats.org/officeDocument/2006/relationships/image" Target="../media/image22.png"/><Relationship Id="rId41" Type="http://schemas.openxmlformats.org/officeDocument/2006/relationships/image" Target="../media/image30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tags" Target="../tags/tag31.xml"/><Relationship Id="rId24" Type="http://schemas.openxmlformats.org/officeDocument/2006/relationships/image" Target="../media/image25.png"/><Relationship Id="rId40" Type="http://schemas.openxmlformats.org/officeDocument/2006/relationships/image" Target="../media/image29.png"/><Relationship Id="rId5" Type="http://schemas.openxmlformats.org/officeDocument/2006/relationships/tags" Target="../tags/tag25.xml"/><Relationship Id="rId15" Type="http://schemas.openxmlformats.org/officeDocument/2006/relationships/tags" Target="../tags/tag35.xml"/><Relationship Id="rId23" Type="http://schemas.openxmlformats.org/officeDocument/2006/relationships/image" Target="../media/image10.png"/><Relationship Id="rId28" Type="http://schemas.openxmlformats.org/officeDocument/2006/relationships/image" Target="../media/image21.png"/><Relationship Id="rId10" Type="http://schemas.openxmlformats.org/officeDocument/2006/relationships/tags" Target="../tags/tag30.xml"/><Relationship Id="rId19" Type="http://schemas.openxmlformats.org/officeDocument/2006/relationships/notesSlide" Target="../notesSlides/notesSlide5.xml"/><Relationship Id="rId44" Type="http://schemas.openxmlformats.org/officeDocument/2006/relationships/image" Target="../media/image34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tags" Target="../tags/tag34.xml"/><Relationship Id="rId22" Type="http://schemas.openxmlformats.org/officeDocument/2006/relationships/image" Target="../media/image9.png"/><Relationship Id="rId27" Type="http://schemas.openxmlformats.org/officeDocument/2006/relationships/image" Target="../media/image20.png"/><Relationship Id="rId30" Type="http://schemas.openxmlformats.org/officeDocument/2006/relationships/image" Target="../media/image24.png"/><Relationship Id="rId43" Type="http://schemas.openxmlformats.org/officeDocument/2006/relationships/image" Target="../media/image33.png"/><Relationship Id="rId8" Type="http://schemas.openxmlformats.org/officeDocument/2006/relationships/tags" Target="../tags/tag28.xml"/><Relationship Id="rId3" Type="http://schemas.openxmlformats.org/officeDocument/2006/relationships/tags" Target="../tags/tag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tags" Target="../tags/tag40.xml"/><Relationship Id="rId21" Type="http://schemas.openxmlformats.org/officeDocument/2006/relationships/image" Target="../media/image42.png"/><Relationship Id="rId7" Type="http://schemas.openxmlformats.org/officeDocument/2006/relationships/tags" Target="../tags/tag44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40.png"/><Relationship Id="rId2" Type="http://schemas.openxmlformats.org/officeDocument/2006/relationships/tags" Target="../tags/tag39.xml"/><Relationship Id="rId16" Type="http://schemas.openxmlformats.org/officeDocument/2006/relationships/image" Target="../media/image39.png"/><Relationship Id="rId20" Type="http://schemas.openxmlformats.org/officeDocument/2006/relationships/image" Target="../media/image9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42.xml"/><Relationship Id="rId15" Type="http://schemas.openxmlformats.org/officeDocument/2006/relationships/image" Target="../media/image38.png"/><Relationship Id="rId10" Type="http://schemas.openxmlformats.org/officeDocument/2006/relationships/tags" Target="../tags/tag47.xml"/><Relationship Id="rId19" Type="http://schemas.openxmlformats.org/officeDocument/2006/relationships/image" Target="../media/image8.png"/><Relationship Id="rId4" Type="http://schemas.openxmlformats.org/officeDocument/2006/relationships/tags" Target="../tags/tag41.xml"/><Relationship Id="rId9" Type="http://schemas.openxmlformats.org/officeDocument/2006/relationships/tags" Target="../tags/tag46.xml"/><Relationship Id="rId1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png"/><Relationship Id="rId3" Type="http://schemas.openxmlformats.org/officeDocument/2006/relationships/tags" Target="../tags/tag50.xm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47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6.png"/><Relationship Id="rId4" Type="http://schemas.openxmlformats.org/officeDocument/2006/relationships/tags" Target="../tags/tag51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4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0.png"/><Relationship Id="rId18" Type="http://schemas.openxmlformats.org/officeDocument/2006/relationships/image" Target="../media/image14.emf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9.png"/><Relationship Id="rId17" Type="http://schemas.openxmlformats.org/officeDocument/2006/relationships/customXml" Target="../ink/ink1.xml"/><Relationship Id="rId2" Type="http://schemas.openxmlformats.org/officeDocument/2006/relationships/tags" Target="../tags/tag2.xml"/><Relationship Id="rId16" Type="http://schemas.openxmlformats.org/officeDocument/2006/relationships/image" Target="../media/image1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8.png"/><Relationship Id="rId5" Type="http://schemas.openxmlformats.org/officeDocument/2006/relationships/tags" Target="../tags/tag5.xml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notesSlide" Target="../notesSlides/notesSlide3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image" Target="../media/image9.png"/><Relationship Id="rId3" Type="http://schemas.openxmlformats.org/officeDocument/2006/relationships/tags" Target="../tags/tag10.xml"/><Relationship Id="rId21" Type="http://schemas.openxmlformats.org/officeDocument/2006/relationships/image" Target="../media/image16.png"/><Relationship Id="rId34" Type="http://schemas.openxmlformats.org/officeDocument/2006/relationships/image" Target="../media/image21.png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image" Target="../media/image8.png"/><Relationship Id="rId33" Type="http://schemas.openxmlformats.org/officeDocument/2006/relationships/image" Target="../media/image20.png"/><Relationship Id="rId2" Type="http://schemas.openxmlformats.org/officeDocument/2006/relationships/tags" Target="../tags/tag9.xml"/><Relationship Id="rId16" Type="http://schemas.openxmlformats.org/officeDocument/2006/relationships/image" Target="../media/image7.png"/><Relationship Id="rId20" Type="http://schemas.openxmlformats.org/officeDocument/2006/relationships/image" Target="../media/image15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19.png"/><Relationship Id="rId32" Type="http://schemas.openxmlformats.org/officeDocument/2006/relationships/image" Target="../media/image170.png"/><Relationship Id="rId37" Type="http://schemas.openxmlformats.org/officeDocument/2006/relationships/image" Target="../media/image240.png"/><Relationship Id="rId5" Type="http://schemas.openxmlformats.org/officeDocument/2006/relationships/tags" Target="../tags/tag12.xml"/><Relationship Id="rId15" Type="http://schemas.openxmlformats.org/officeDocument/2006/relationships/notesSlide" Target="../notesSlides/notesSlide4.xml"/><Relationship Id="rId23" Type="http://schemas.openxmlformats.org/officeDocument/2006/relationships/image" Target="../media/image18.png"/><Relationship Id="rId36" Type="http://schemas.openxmlformats.org/officeDocument/2006/relationships/image" Target="../media/image24.png"/><Relationship Id="rId10" Type="http://schemas.openxmlformats.org/officeDocument/2006/relationships/tags" Target="../tags/tag17.xml"/><Relationship Id="rId19" Type="http://schemas.openxmlformats.org/officeDocument/2006/relationships/image" Target="../media/image10.png"/><Relationship Id="rId31" Type="http://schemas.openxmlformats.org/officeDocument/2006/relationships/image" Target="../media/image23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7.png"/><Relationship Id="rId3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55181" y="4851700"/>
            <a:ext cx="9144000" cy="1218582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35658F"/>
                </a:solidFill>
                <a:latin typeface="TimesNewRomanPSMT"/>
              </a:rPr>
              <a:t>Introduction to</a:t>
            </a:r>
            <a:br>
              <a:rPr lang="en-GB" dirty="0">
                <a:solidFill>
                  <a:srgbClr val="35658F"/>
                </a:solidFill>
                <a:latin typeface="TimesNewRomanPSMT"/>
              </a:rPr>
            </a:br>
            <a:r>
              <a:rPr lang="en-GB" dirty="0">
                <a:solidFill>
                  <a:srgbClr val="35658F"/>
                </a:solidFill>
                <a:latin typeface="TimesNewRomanPSMT"/>
              </a:rPr>
              <a:t>Artificial neural networks.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2" t="10838" r="14185"/>
          <a:stretch/>
        </p:blipFill>
        <p:spPr>
          <a:xfrm>
            <a:off x="147789" y="134346"/>
            <a:ext cx="4326294" cy="422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609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170" y="291341"/>
            <a:ext cx="10515600" cy="727951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37639D"/>
                </a:solidFill>
              </a:rPr>
              <a:t>Neural network forward propagation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62069" y="1250731"/>
            <a:ext cx="3709931" cy="1776248"/>
            <a:chOff x="656011" y="1657350"/>
            <a:chExt cx="6811590" cy="2811052"/>
          </a:xfrm>
          <a:noFill/>
        </p:grpSpPr>
        <p:sp>
          <p:nvSpPr>
            <p:cNvPr id="33" name="Oval 32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35" idx="6"/>
              <a:endCxn id="3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6"/>
              <a:endCxn id="3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6"/>
              <a:endCxn id="3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35" idx="6"/>
              <a:endCxn id="4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4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3" idx="6"/>
              <a:endCxn id="4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3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8" idx="6"/>
              <a:endCxn id="4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6" idx="6"/>
              <a:endCxn id="4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grpFill/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grpFill/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grpFill/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grpFill/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grpFill/>
          </p:spPr>
        </p:pic>
      </p:grpSp>
      <p:pic>
        <p:nvPicPr>
          <p:cNvPr id="64" name="Picture 6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4" y="4019926"/>
            <a:ext cx="4872990" cy="3390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24" y="4450470"/>
            <a:ext cx="4872990" cy="33909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4" y="4886080"/>
            <a:ext cx="4872990" cy="33909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2" y="5354237"/>
            <a:ext cx="6108419" cy="3211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7152942" y="4080863"/>
                <a:ext cx="2372387" cy="556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Add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2942" y="4080863"/>
                <a:ext cx="2372387" cy="556306"/>
              </a:xfrm>
              <a:prstGeom prst="rect">
                <a:avLst/>
              </a:prstGeom>
              <a:blipFill>
                <a:blip r:embed="rId38"/>
                <a:stretch>
                  <a:fillRect l="-3846" b="-206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0" name="Picture 6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52" y="1148359"/>
            <a:ext cx="1278387" cy="156848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983" y="1180222"/>
            <a:ext cx="1830694" cy="1410741"/>
          </a:xfrm>
          <a:prstGeom prst="rect">
            <a:avLst/>
          </a:prstGeom>
        </p:spPr>
      </p:pic>
      <p:cxnSp>
        <p:nvCxnSpPr>
          <p:cNvPr id="72" name="Straight Connector 71"/>
          <p:cNvCxnSpPr>
            <a:cxnSpLocks/>
          </p:cNvCxnSpPr>
          <p:nvPr/>
        </p:nvCxnSpPr>
        <p:spPr>
          <a:xfrm>
            <a:off x="7015979" y="1224038"/>
            <a:ext cx="0" cy="464073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67" y="3171430"/>
            <a:ext cx="1797288" cy="31626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277" y="3583144"/>
            <a:ext cx="2009878" cy="40784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045" y="4715115"/>
            <a:ext cx="2095225" cy="31237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55" y="5315154"/>
            <a:ext cx="3674058" cy="4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76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72133" y="149808"/>
            <a:ext cx="48638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37639D"/>
                </a:solidFill>
              </a:rPr>
              <a:t>Neural network zoo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77" t="4366" b="71523"/>
          <a:stretch/>
        </p:blipFill>
        <p:spPr>
          <a:xfrm>
            <a:off x="9858797" y="919249"/>
            <a:ext cx="1910073" cy="3366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7" t="17804" r="20978" b="71523"/>
          <a:stretch/>
        </p:blipFill>
        <p:spPr>
          <a:xfrm>
            <a:off x="7019949" y="4901284"/>
            <a:ext cx="4653625" cy="14101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" t="42297" r="44206" b="44798"/>
          <a:stretch/>
        </p:blipFill>
        <p:spPr>
          <a:xfrm>
            <a:off x="4492356" y="2875335"/>
            <a:ext cx="5191158" cy="18618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44" t="42297" r="1517" b="44798"/>
          <a:stretch/>
        </p:blipFill>
        <p:spPr>
          <a:xfrm>
            <a:off x="2797491" y="1154116"/>
            <a:ext cx="2438497" cy="16715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" t="55505" r="39821" b="29161"/>
          <a:stretch/>
        </p:blipFill>
        <p:spPr>
          <a:xfrm>
            <a:off x="2975679" y="4936009"/>
            <a:ext cx="4144130" cy="15942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6" t="84439" r="23232" b="5040"/>
          <a:stretch/>
        </p:blipFill>
        <p:spPr>
          <a:xfrm>
            <a:off x="5376680" y="1154116"/>
            <a:ext cx="1782502" cy="13626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71766" r="69860" b="16437"/>
          <a:stretch/>
        </p:blipFill>
        <p:spPr>
          <a:xfrm>
            <a:off x="7263218" y="1087158"/>
            <a:ext cx="2453833" cy="15278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1" t="4221" r="74115" b="60959"/>
          <a:stretch/>
        </p:blipFill>
        <p:spPr>
          <a:xfrm>
            <a:off x="345227" y="1154116"/>
            <a:ext cx="2124994" cy="502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013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320474"/>
            <a:ext cx="2948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7639D"/>
                </a:solidFill>
              </a:rPr>
              <a:t>Simple example: AND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8" y="927841"/>
            <a:ext cx="1873308" cy="3095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02" y="1311074"/>
            <a:ext cx="2075764" cy="286232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981778" y="2827413"/>
            <a:ext cx="4376118" cy="2471769"/>
            <a:chOff x="981778" y="2239127"/>
            <a:chExt cx="3488691" cy="1880437"/>
          </a:xfrm>
        </p:grpSpPr>
        <p:sp>
          <p:nvSpPr>
            <p:cNvPr id="7" name="Oval 6"/>
            <p:cNvSpPr/>
            <p:nvPr/>
          </p:nvSpPr>
          <p:spPr>
            <a:xfrm>
              <a:off x="981778" y="3597220"/>
              <a:ext cx="527000" cy="522344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981778" y="2918174"/>
              <a:ext cx="527000" cy="522344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981778" y="2239127"/>
              <a:ext cx="527000" cy="522344"/>
            </a:xfrm>
            <a:prstGeom prst="ellipse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>
              <a:stCxn id="14" idx="6"/>
            </p:cNvCxnSpPr>
            <p:nvPr/>
          </p:nvCxnSpPr>
          <p:spPr>
            <a:xfrm>
              <a:off x="3156328" y="3171257"/>
              <a:ext cx="527000" cy="10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9" idx="6"/>
              <a:endCxn id="14" idx="2"/>
            </p:cNvCxnSpPr>
            <p:nvPr/>
          </p:nvCxnSpPr>
          <p:spPr>
            <a:xfrm>
              <a:off x="1508778" y="2500299"/>
              <a:ext cx="1120550" cy="6709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endCxn id="14" idx="2"/>
            </p:cNvCxnSpPr>
            <p:nvPr/>
          </p:nvCxnSpPr>
          <p:spPr>
            <a:xfrm flipV="1">
              <a:off x="1508778" y="3171256"/>
              <a:ext cx="1120550" cy="809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6"/>
              <a:endCxn id="14" idx="2"/>
            </p:cNvCxnSpPr>
            <p:nvPr/>
          </p:nvCxnSpPr>
          <p:spPr>
            <a:xfrm flipV="1">
              <a:off x="1508778" y="3171256"/>
              <a:ext cx="1120550" cy="6871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629328" y="2910084"/>
              <a:ext cx="527000" cy="522344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835" y="3131238"/>
              <a:ext cx="222885" cy="1504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178" y="3804338"/>
              <a:ext cx="228600" cy="150495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4178" y="2441466"/>
              <a:ext cx="228600" cy="150395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07" y="3026463"/>
              <a:ext cx="690562" cy="284724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7919012" y="582363"/>
            <a:ext cx="4027987" cy="1995680"/>
            <a:chOff x="7919012" y="582363"/>
            <a:chExt cx="4027987" cy="1995680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9824012" y="582363"/>
              <a:ext cx="0" cy="199568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7919012" y="2424892"/>
              <a:ext cx="4027987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9479588" y="666231"/>
              <a:ext cx="3642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1.0</a:t>
              </a:r>
            </a:p>
          </p:txBody>
        </p:sp>
      </p:grpSp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996410"/>
              </p:ext>
            </p:extLst>
          </p:nvPr>
        </p:nvGraphicFramePr>
        <p:xfrm>
          <a:off x="6620719" y="3921944"/>
          <a:ext cx="4718612" cy="1906247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582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82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2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5667"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2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8" name="Picture 3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595" y="4072224"/>
            <a:ext cx="319020" cy="21540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13" y="4072223"/>
            <a:ext cx="327201" cy="2154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580" y="3920936"/>
            <a:ext cx="690562" cy="28472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174332" y="312221"/>
            <a:ext cx="332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37639D"/>
                </a:solidFill>
              </a:rPr>
              <a:t>Example: OR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0528" y="1213047"/>
                <a:ext cx="24353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OR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0528" y="1213047"/>
                <a:ext cx="2435386" cy="461665"/>
              </a:xfrm>
              <a:prstGeom prst="rect">
                <a:avLst/>
              </a:prstGeom>
              <a:blipFill>
                <a:blip r:embed="rId21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67" y="842841"/>
            <a:ext cx="1873308" cy="30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0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2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14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7639D"/>
                </a:solidFill>
              </a:rPr>
              <a:t>Multi-class classification</a:t>
            </a:r>
            <a:endParaRPr lang="en-GB" dirty="0">
              <a:solidFill>
                <a:srgbClr val="37639D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199192" y="2882096"/>
            <a:ext cx="6845213" cy="1956121"/>
            <a:chOff x="1905000" y="2190750"/>
            <a:chExt cx="5591556" cy="1744001"/>
          </a:xfrm>
        </p:grpSpPr>
        <p:sp>
          <p:nvSpPr>
            <p:cNvPr id="5" name="Oval 4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stCxn id="7" idx="6"/>
              <a:endCxn id="8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6" idx="6"/>
              <a:endCxn id="8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5" idx="6"/>
              <a:endCxn id="8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>
              <a:stCxn id="7" idx="6"/>
              <a:endCxn id="14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6" idx="6"/>
              <a:endCxn id="14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6"/>
              <a:endCxn id="14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7" idx="6"/>
              <a:endCxn id="18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6" idx="6"/>
              <a:endCxn id="18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5" idx="6"/>
              <a:endCxn id="18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7" idx="6"/>
              <a:endCxn id="22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6" idx="6"/>
              <a:endCxn id="22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5" idx="6"/>
              <a:endCxn id="22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>
              <a:stCxn id="7" idx="6"/>
              <a:endCxn id="26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6" idx="6"/>
              <a:endCxn id="26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5" idx="6"/>
              <a:endCxn id="26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8" idx="6"/>
              <a:endCxn id="30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4" idx="6"/>
              <a:endCxn id="30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8" idx="6"/>
              <a:endCxn id="30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2" idx="6"/>
              <a:endCxn id="30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6" idx="6"/>
              <a:endCxn id="30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endCxn id="36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18" idx="6"/>
              <a:endCxn id="36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36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36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8" idx="6"/>
              <a:endCxn id="36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endCxn id="42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42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42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4" idx="6"/>
              <a:endCxn id="42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8" idx="6"/>
              <a:endCxn id="42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/>
            <p:cNvCxnSpPr>
              <a:stCxn id="22" idx="6"/>
              <a:endCxn id="48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8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8" idx="6"/>
              <a:endCxn id="48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4" idx="6"/>
              <a:endCxn id="48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8" idx="6"/>
              <a:endCxn id="48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Arrow Connector 54"/>
            <p:cNvCxnSpPr>
              <a:endCxn id="54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22" idx="6"/>
              <a:endCxn id="54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18" idx="6"/>
              <a:endCxn id="54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14" idx="6"/>
              <a:endCxn id="54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8" idx="6"/>
              <a:endCxn id="54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30" idx="6"/>
              <a:endCxn id="9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36" idx="6"/>
              <a:endCxn id="9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42" idx="6"/>
              <a:endCxn id="9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48" idx="6"/>
              <a:endCxn id="9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4" idx="6"/>
              <a:endCxn id="9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>
              <a:endCxn id="6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endCxn id="6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6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endCxn id="6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30" idx="6"/>
              <a:endCxn id="6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Arrow Connector 71"/>
            <p:cNvCxnSpPr>
              <a:endCxn id="71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endCxn id="71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endCxn id="71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36" idx="6"/>
              <a:endCxn id="71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30" idx="6"/>
              <a:endCxn id="71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ln w="2857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8" name="Straight Arrow Connector 77"/>
            <p:cNvCxnSpPr>
              <a:endCxn id="77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endCxn id="77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2" idx="6"/>
              <a:endCxn id="77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36" idx="6"/>
              <a:endCxn id="77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30" idx="6"/>
              <a:endCxn id="77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025572" y="1164968"/>
            <a:ext cx="7193279" cy="1374613"/>
            <a:chOff x="563880" y="941070"/>
            <a:chExt cx="8046720" cy="1537703"/>
          </a:xfrm>
        </p:grpSpPr>
        <p:pic>
          <p:nvPicPr>
            <p:cNvPr id="84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16"/>
            <p:cNvPicPr>
              <a:picLocks noChangeAspect="1" noChangeArrowheads="1"/>
            </p:cNvPicPr>
            <p:nvPr/>
          </p:nvPicPr>
          <p:blipFill rotWithShape="1">
            <a:blip r:embed="rId9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86" name="Picture 8"/>
            <p:cNvPicPr>
              <a:picLocks noChangeAspect="1" noChangeArrowheads="1"/>
            </p:cNvPicPr>
            <p:nvPr/>
          </p:nvPicPr>
          <p:blipFill rotWithShape="1">
            <a:blip r:embed="rId10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87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/>
            <p:cNvSpPr txBox="1"/>
            <p:nvPr/>
          </p:nvSpPr>
          <p:spPr>
            <a:xfrm>
              <a:off x="563880" y="2031192"/>
              <a:ext cx="1676400" cy="447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Pedestrian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667000" y="2034771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Car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8006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Motorcycle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6934200" y="2038350"/>
              <a:ext cx="1676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Truck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27468" y="5310142"/>
            <a:ext cx="926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Want                       ,                         ,                          ,   etc.</a:t>
            </a:r>
          </a:p>
        </p:txBody>
      </p:sp>
      <p:pic>
        <p:nvPicPr>
          <p:cNvPr id="93" name="Picture 9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42" y="5195827"/>
            <a:ext cx="1740052" cy="7744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24" y="5220026"/>
            <a:ext cx="1906860" cy="84867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14" y="5224991"/>
            <a:ext cx="1895704" cy="84370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717971" y="6000339"/>
            <a:ext cx="7092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pedestrian         when car	when motorcycle</a:t>
            </a:r>
          </a:p>
        </p:txBody>
      </p:sp>
    </p:spTree>
    <p:extLst>
      <p:ext uri="{BB962C8B-B14F-4D97-AF65-F5344CB8AC3E}">
        <p14:creationId xmlns:p14="http://schemas.microsoft.com/office/powerpoint/2010/main" val="191323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38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7639D"/>
                </a:solidFill>
              </a:rPr>
              <a:t>Neural network learning:</a:t>
            </a:r>
            <a:br>
              <a:rPr lang="en-US" dirty="0">
                <a:solidFill>
                  <a:srgbClr val="37639D"/>
                </a:solidFill>
              </a:rPr>
            </a:br>
            <a:r>
              <a:rPr lang="en-US" dirty="0">
                <a:solidFill>
                  <a:srgbClr val="37639D"/>
                </a:solidFill>
              </a:rPr>
              <a:t>Cost function</a:t>
            </a:r>
            <a:endParaRPr lang="en-GB" dirty="0">
              <a:solidFill>
                <a:srgbClr val="37639D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1479714"/>
            <a:ext cx="2990375" cy="72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45982" y="2203160"/>
                <a:ext cx="7882222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func>
                        <m:func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𝑙𝑜𝑔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2" y="2203160"/>
                <a:ext cx="7882222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838199" y="3418836"/>
            <a:ext cx="2990375" cy="723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Neural network:</a:t>
            </a:r>
            <a:endParaRPr lang="en-GB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945982" y="5120289"/>
                <a:ext cx="9707145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nary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func>
                                <m:func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p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e>
                          </m:d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r>
                                <a:rPr lang="en-GB" sz="24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d>
                                <m:d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GB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982" y="5120289"/>
                <a:ext cx="9707145" cy="113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449" y="4306091"/>
            <a:ext cx="2065564" cy="438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085" y="4306091"/>
            <a:ext cx="3728241" cy="44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0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72" y="1989889"/>
            <a:ext cx="5505055" cy="2752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3" y="872447"/>
            <a:ext cx="4191000" cy="419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236" y="1989889"/>
            <a:ext cx="2814564" cy="152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26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Logistic Regression 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330" t="7109" r="8757" b="6124"/>
          <a:stretch/>
        </p:blipFill>
        <p:spPr>
          <a:xfrm>
            <a:off x="1640231" y="268940"/>
            <a:ext cx="8364382" cy="6644487"/>
          </a:xfrm>
        </p:spPr>
      </p:pic>
    </p:spTree>
    <p:extLst>
      <p:ext uri="{BB962C8B-B14F-4D97-AF65-F5344CB8AC3E}">
        <p14:creationId xmlns:p14="http://schemas.microsoft.com/office/powerpoint/2010/main" val="164286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2852"/>
            <a:ext cx="10515600" cy="68782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37639D"/>
                </a:solidFill>
              </a:rPr>
              <a:t>Introduction to biological neural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044" y="1459345"/>
            <a:ext cx="7262824" cy="39009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7180" y="3741233"/>
            <a:ext cx="378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Axon: send messages to other neurons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7181" y="1656326"/>
            <a:ext cx="4084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Dendrites: receives messages from other neurons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7180" y="4500305"/>
            <a:ext cx="41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Synapse: when the axon connect other neuron’s dendritic tree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7180" y="2514114"/>
            <a:ext cx="4084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Nucleus:</a:t>
            </a:r>
          </a:p>
        </p:txBody>
      </p:sp>
    </p:spTree>
    <p:extLst>
      <p:ext uri="{BB962C8B-B14F-4D97-AF65-F5344CB8AC3E}">
        <p14:creationId xmlns:p14="http://schemas.microsoft.com/office/powerpoint/2010/main" val="2983262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657" y="386896"/>
            <a:ext cx="10515600" cy="538765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37639D"/>
                </a:solidFill>
              </a:rPr>
              <a:t>How Synapse works &amp;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8577" y="1536723"/>
            <a:ext cx="6468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When an impulse travel down the axon, it eventually reaches the axon terminal.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8577" y="2470232"/>
            <a:ext cx="64682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When it reach the terminal, the change in electrical charge triggers biochemical reactions that lead to the release of neurotransmitter.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77" y="1129377"/>
            <a:ext cx="4077735" cy="41421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8577" y="4541725"/>
            <a:ext cx="4058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They can adapt by varying the number of vesicles of transmitter.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88577" y="5475234"/>
            <a:ext cx="4058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They can adapt by varying the number of receptor molecules.</a:t>
            </a:r>
          </a:p>
        </p:txBody>
      </p:sp>
    </p:spTree>
    <p:extLst>
      <p:ext uri="{BB962C8B-B14F-4D97-AF65-F5344CB8AC3E}">
        <p14:creationId xmlns:p14="http://schemas.microsoft.com/office/powerpoint/2010/main" val="375174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urotransmitter Synapse 3D 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869" y="122820"/>
            <a:ext cx="10405241" cy="65032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607" y="122820"/>
            <a:ext cx="4385441" cy="51444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How Synapse works</a:t>
            </a:r>
          </a:p>
        </p:txBody>
      </p:sp>
    </p:spTree>
    <p:extLst>
      <p:ext uri="{BB962C8B-B14F-4D97-AF65-F5344CB8AC3E}">
        <p14:creationId xmlns:p14="http://schemas.microsoft.com/office/powerpoint/2010/main" val="3152027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503"/>
          </a:xfrm>
        </p:spPr>
        <p:txBody>
          <a:bodyPr/>
          <a:lstStyle/>
          <a:p>
            <a:r>
              <a:rPr lang="en-GB" dirty="0">
                <a:solidFill>
                  <a:srgbClr val="37639D"/>
                </a:solidFill>
              </a:rPr>
              <a:t>Artificial neural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37" y="1690688"/>
            <a:ext cx="7267370" cy="414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0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6677"/>
          </a:xfrm>
        </p:spPr>
        <p:txBody>
          <a:bodyPr/>
          <a:lstStyle/>
          <a:p>
            <a:r>
              <a:rPr lang="en-GB" dirty="0">
                <a:solidFill>
                  <a:srgbClr val="37639D"/>
                </a:solidFill>
              </a:rPr>
              <a:t>Neural network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460938" y="1600710"/>
            <a:ext cx="7998373" cy="3570383"/>
            <a:chOff x="656011" y="1657350"/>
            <a:chExt cx="6811590" cy="2811052"/>
          </a:xfrm>
          <a:noFill/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grpFill/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grpFill/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grpFill/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3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grpFill/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grpFill/>
          </p:spPr>
        </p:pic>
      </p:grpSp>
      <p:sp>
        <p:nvSpPr>
          <p:cNvPr id="32" name="TextBox 31"/>
          <p:cNvSpPr txBox="1"/>
          <p:nvPr/>
        </p:nvSpPr>
        <p:spPr>
          <a:xfrm>
            <a:off x="1487966" y="542095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1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97876" y="542095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2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24697" y="5420950"/>
            <a:ext cx="928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Layer 3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96000" y="5880154"/>
            <a:ext cx="16034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Output Layer 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26561" y="5947871"/>
            <a:ext cx="1608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Hidden Layer </a:t>
            </a:r>
            <a:endParaRPr lang="en-US" sz="2000" baseline="-25000" dirty="0">
              <a:latin typeface="Calibri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46714" y="5880154"/>
            <a:ext cx="1411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</a:rPr>
              <a:t>Input Layer </a:t>
            </a:r>
            <a:endParaRPr lang="en-US" sz="2000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" name="Ink 2"/>
              <p14:cNvContentPartPr/>
              <p14:nvPr/>
            </p14:nvContentPartPr>
            <p14:xfrm>
              <a:off x="3449880" y="1109160"/>
              <a:ext cx="875520" cy="315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40520" y="1099800"/>
                <a:ext cx="894240" cy="317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3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16685" y="404141"/>
            <a:ext cx="7262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37639D"/>
                </a:solidFill>
              </a:rPr>
              <a:t>Neuron model: </a:t>
            </a:r>
            <a:r>
              <a:rPr lang="en-GB" sz="3600" dirty="0">
                <a:solidFill>
                  <a:srgbClr val="37639D"/>
                </a:solidFill>
              </a:rPr>
              <a:t>Activation Functions </a:t>
            </a:r>
            <a:endParaRPr lang="en-US" sz="3600" dirty="0">
              <a:solidFill>
                <a:srgbClr val="37639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35117" y="1629103"/>
                <a:ext cx="4204138" cy="703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Sigmoid:   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17" y="1629103"/>
                <a:ext cx="4204138" cy="703013"/>
              </a:xfrm>
              <a:prstGeom prst="rect">
                <a:avLst/>
              </a:prstGeom>
              <a:blipFill>
                <a:blip r:embed="rId2"/>
                <a:stretch>
                  <a:fillRect l="-2899" b="-112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35117" y="2843047"/>
                <a:ext cx="42041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tanh:   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17" y="2843047"/>
                <a:ext cx="4204138" cy="523220"/>
              </a:xfrm>
              <a:prstGeom prst="rect">
                <a:avLst/>
              </a:prstGeom>
              <a:blipFill>
                <a:blip r:embed="rId3"/>
                <a:stretch>
                  <a:fillRect l="-2899" t="-10465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35117" y="4162095"/>
                <a:ext cx="42041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ReLu: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max</m:t>
                    </m:r>
                    <m:d>
                      <m:d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117" y="4162095"/>
                <a:ext cx="4204138" cy="523220"/>
              </a:xfrm>
              <a:prstGeom prst="rect">
                <a:avLst/>
              </a:prstGeom>
              <a:blipFill>
                <a:blip r:embed="rId4"/>
                <a:stretch>
                  <a:fillRect l="-2899" t="-11628" b="-325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7239000" y="1629103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LeakyReLu</a:t>
            </a:r>
            <a:r>
              <a:rPr lang="en-GB" sz="2800" dirty="0"/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39000" y="2843047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err="1"/>
              <a:t>Maxout</a:t>
            </a:r>
            <a:r>
              <a:rPr lang="en-GB" sz="2800" dirty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39000" y="4056991"/>
            <a:ext cx="42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ELU:</a:t>
            </a:r>
          </a:p>
        </p:txBody>
      </p:sp>
    </p:spTree>
    <p:extLst>
      <p:ext uri="{BB962C8B-B14F-4D97-AF65-F5344CB8AC3E}">
        <p14:creationId xmlns:p14="http://schemas.microsoft.com/office/powerpoint/2010/main" val="401895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170" y="291341"/>
            <a:ext cx="10515600" cy="727951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37639D"/>
                </a:solidFill>
              </a:rPr>
              <a:t>Neural network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862069" y="1250730"/>
            <a:ext cx="3893106" cy="1750653"/>
            <a:chOff x="656011" y="1657350"/>
            <a:chExt cx="6812106" cy="2811052"/>
          </a:xfrm>
          <a:noFill/>
        </p:grpSpPr>
        <p:sp>
          <p:nvSpPr>
            <p:cNvPr id="33" name="Oval 32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>
              <a:stCxn id="35" idx="6"/>
              <a:endCxn id="3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6"/>
              <a:endCxn id="3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3" idx="6"/>
              <a:endCxn id="3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9" idx="6"/>
            </p:cNvCxnSpPr>
            <p:nvPr/>
          </p:nvCxnSpPr>
          <p:spPr>
            <a:xfrm>
              <a:off x="5619205" y="3061003"/>
              <a:ext cx="787808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35" idx="6"/>
              <a:endCxn id="4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4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3" idx="6"/>
              <a:endCxn id="4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3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4831395" y="2670576"/>
              <a:ext cx="787808" cy="780849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Arrow Connector 49"/>
            <p:cNvCxnSpPr>
              <a:stCxn id="48" idx="6"/>
              <a:endCxn id="49" idx="2"/>
            </p:cNvCxnSpPr>
            <p:nvPr/>
          </p:nvCxnSpPr>
          <p:spPr>
            <a:xfrm>
              <a:off x="3570902" y="2047775"/>
              <a:ext cx="1260492" cy="1013226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36" idx="6"/>
              <a:endCxn id="49" idx="2"/>
            </p:cNvCxnSpPr>
            <p:nvPr/>
          </p:nvCxnSpPr>
          <p:spPr>
            <a:xfrm flipV="1">
              <a:off x="3570902" y="3061001"/>
              <a:ext cx="1260492" cy="1875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9" idx="2"/>
            </p:cNvCxnSpPr>
            <p:nvPr/>
          </p:nvCxnSpPr>
          <p:spPr>
            <a:xfrm flipV="1">
              <a:off x="3570902" y="3061001"/>
              <a:ext cx="1260492" cy="1016977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6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715" y="2578588"/>
              <a:ext cx="914402" cy="377016"/>
            </a:xfrm>
            <a:prstGeom prst="rect">
              <a:avLst/>
            </a:prstGeom>
            <a:grpFill/>
          </p:spPr>
        </p:pic>
        <p:pic>
          <p:nvPicPr>
            <p:cNvPr id="54" name="Picture 5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grpFill/>
          </p:spPr>
        </p:pic>
        <p:pic>
          <p:nvPicPr>
            <p:cNvPr id="55" name="Picture 5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8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grpFill/>
          </p:spPr>
        </p:pic>
        <p:pic>
          <p:nvPicPr>
            <p:cNvPr id="56" name="Picture 5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9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grpFill/>
          </p:spPr>
        </p:pic>
        <p:pic>
          <p:nvPicPr>
            <p:cNvPr id="57" name="Picture 56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0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58" name="Picture 5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grpFill/>
          </p:spPr>
        </p:pic>
        <p:pic>
          <p:nvPicPr>
            <p:cNvPr id="59" name="Picture 58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2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grpFill/>
          </p:spPr>
        </p:pic>
      </p:grpSp>
      <p:pic>
        <p:nvPicPr>
          <p:cNvPr id="60" name="Pictur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90" y="1405358"/>
            <a:ext cx="641985" cy="34099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289" y="1952868"/>
            <a:ext cx="701040" cy="2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091329" y="1385488"/>
                <a:ext cx="3947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“activation” of unit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000" dirty="0"/>
                  <a:t> in layer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329" y="1385488"/>
                <a:ext cx="3947162" cy="400110"/>
              </a:xfrm>
              <a:prstGeom prst="rect">
                <a:avLst/>
              </a:prstGeom>
              <a:blipFill>
                <a:blip r:embed="rId31"/>
                <a:stretch>
                  <a:fillRect l="-1543" t="-7576" b="-257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7076090" y="1855861"/>
                <a:ext cx="394716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matrix of weights controlling function mapping from layer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to layer 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. </a:t>
                </a: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090" y="1855861"/>
                <a:ext cx="3947162" cy="1015663"/>
              </a:xfrm>
              <a:prstGeom prst="rect">
                <a:avLst/>
              </a:prstGeom>
              <a:blipFill>
                <a:blip r:embed="rId32"/>
                <a:stretch>
                  <a:fillRect l="-1700" t="-2994" b="-95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Picture 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54" y="3231653"/>
            <a:ext cx="5535498" cy="38519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954" y="3662197"/>
            <a:ext cx="5535498" cy="38519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14" y="4097807"/>
            <a:ext cx="5535498" cy="3851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51" y="4565964"/>
            <a:ext cx="7327285" cy="3851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62069" y="5715300"/>
                <a:ext cx="8382000" cy="758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If network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units in layer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0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units in layer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sz="20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000" dirty="0"/>
              </a:p>
              <a:p>
                <a:r>
                  <a:rPr lang="en-US" sz="2000" dirty="0"/>
                  <a:t>will be of dimension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9" y="5715300"/>
                <a:ext cx="8382000" cy="758926"/>
              </a:xfrm>
              <a:prstGeom prst="rect">
                <a:avLst/>
              </a:prstGeom>
              <a:blipFill>
                <a:blip r:embed="rId37"/>
                <a:stretch>
                  <a:fillRect l="-727" t="-4032" b="-11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08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1246</TotalTime>
  <Words>410</Words>
  <Application>Microsoft Office PowerPoint</Application>
  <PresentationFormat>Widescreen</PresentationFormat>
  <Paragraphs>73</Paragraphs>
  <Slides>15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TimesNewRomanPSMT</vt:lpstr>
      <vt:lpstr>Office Theme</vt:lpstr>
      <vt:lpstr>Introduction to Artificial neural networks.</vt:lpstr>
      <vt:lpstr>PowerPoint Presentation</vt:lpstr>
      <vt:lpstr>Introduction to biological neural </vt:lpstr>
      <vt:lpstr>How Synapse works &amp; learning</vt:lpstr>
      <vt:lpstr>How Synapse works</vt:lpstr>
      <vt:lpstr>Artificial neural</vt:lpstr>
      <vt:lpstr>Neural network</vt:lpstr>
      <vt:lpstr>PowerPoint Presentation</vt:lpstr>
      <vt:lpstr>Neural network</vt:lpstr>
      <vt:lpstr>Neural network forward propagation</vt:lpstr>
      <vt:lpstr>PowerPoint Presentation</vt:lpstr>
      <vt:lpstr>PowerPoint Presentation</vt:lpstr>
      <vt:lpstr>Multi-class classification</vt:lpstr>
      <vt:lpstr>Neural network learning: Cost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</dc:creator>
  <cp:lastModifiedBy>mar</cp:lastModifiedBy>
  <cp:revision>34</cp:revision>
  <dcterms:created xsi:type="dcterms:W3CDTF">2017-04-10T06:45:03Z</dcterms:created>
  <dcterms:modified xsi:type="dcterms:W3CDTF">2017-04-22T07:59:44Z</dcterms:modified>
</cp:coreProperties>
</file>